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89" r:id="rId2"/>
    <p:sldId id="268" r:id="rId3"/>
    <p:sldId id="271" r:id="rId4"/>
    <p:sldId id="282" r:id="rId5"/>
    <p:sldId id="259" r:id="rId6"/>
    <p:sldId id="269" r:id="rId7"/>
    <p:sldId id="270" r:id="rId8"/>
    <p:sldId id="284" r:id="rId9"/>
    <p:sldId id="272" r:id="rId10"/>
    <p:sldId id="258" r:id="rId11"/>
    <p:sldId id="261" r:id="rId12"/>
    <p:sldId id="274" r:id="rId13"/>
    <p:sldId id="257" r:id="rId14"/>
    <p:sldId id="260" r:id="rId15"/>
    <p:sldId id="262" r:id="rId16"/>
    <p:sldId id="273" r:id="rId17"/>
    <p:sldId id="279" r:id="rId18"/>
    <p:sldId id="264" r:id="rId19"/>
    <p:sldId id="265" r:id="rId20"/>
    <p:sldId id="266" r:id="rId21"/>
    <p:sldId id="275" r:id="rId22"/>
    <p:sldId id="256" r:id="rId23"/>
    <p:sldId id="276" r:id="rId24"/>
    <p:sldId id="277" r:id="rId25"/>
    <p:sldId id="278" r:id="rId26"/>
    <p:sldId id="283" r:id="rId27"/>
    <p:sldId id="285" r:id="rId28"/>
    <p:sldId id="286" r:id="rId29"/>
    <p:sldId id="287" r:id="rId30"/>
    <p:sldId id="281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/>
    <p:restoredTop sz="94629"/>
  </p:normalViewPr>
  <p:slideViewPr>
    <p:cSldViewPr snapToGrid="0" snapToObjects="1">
      <p:cViewPr varScale="1">
        <p:scale>
          <a:sx n="55" d="100"/>
          <a:sy n="55" d="100"/>
        </p:scale>
        <p:origin x="216" y="1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2278-2E7C-8C41-A28D-E7C1876B6575}" type="datetimeFigureOut">
              <a:rPr lang="en-US" smtClean="0"/>
              <a:t>4/24/20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D0A4B-8D0E-D546-80F7-A6820F223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7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6AF0-926C-544B-AB7E-6F7DC9BE7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0DF89-0B5F-2846-A34E-35CC419B1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2F397-F652-E342-970F-9E3E4F0C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9997-A210-C14F-9AB1-236A38635B8A}" type="datetimeFigureOut">
              <a:rPr lang="en-US" smtClean="0"/>
              <a:t>4/24/20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0E7FD-E127-614F-9C7C-A1E351CE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C7916-2331-3A4F-9A5D-0F05717D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77DA-A77C-1547-8F9D-BC9F50DCB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0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67EC-4198-6E4A-92E8-4DB9CDBEC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42B13-5F8A-0340-A0FA-71D3AAE2B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4314-DF9F-594F-997B-0D56D334C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9997-A210-C14F-9AB1-236A38635B8A}" type="datetimeFigureOut">
              <a:rPr lang="en-US" smtClean="0"/>
              <a:t>4/24/20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5E0CA-0EF3-4C40-B3A7-296F6C26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74CA7-EF79-B546-AD7E-CC7491E08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77DA-A77C-1547-8F9D-BC9F50DCB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52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EE802-7377-FD4D-9A21-EEC51215A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3FE70-2E06-B846-AF12-72F0CFD71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5F6F0-281F-FD4F-8D5E-B7A22386E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9997-A210-C14F-9AB1-236A38635B8A}" type="datetimeFigureOut">
              <a:rPr lang="en-US" smtClean="0"/>
              <a:t>4/24/20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F0075-3141-664E-9E57-43F40F70C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08A97-C4DD-2142-9206-5E8FC3154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77DA-A77C-1547-8F9D-BC9F50DCB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3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B987-A916-FA48-99C5-3A9DB2E9C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9104-4946-8541-9FA7-E5B78039D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FAF8E-3214-7046-9A97-8CEF91B17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9997-A210-C14F-9AB1-236A38635B8A}" type="datetimeFigureOut">
              <a:rPr lang="en-US" smtClean="0"/>
              <a:t>4/24/20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445B8-F549-6D42-B403-BFD4DDD9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D899F-9EFB-7D41-AE3B-06637C57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77DA-A77C-1547-8F9D-BC9F50DCB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F4A9-1B0E-164B-AA7B-276E4777E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62890-8F00-4043-A1E4-0DD25D3E3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47CA7-E781-FC49-B1C6-10CF6359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9997-A210-C14F-9AB1-236A38635B8A}" type="datetimeFigureOut">
              <a:rPr lang="en-US" smtClean="0"/>
              <a:t>4/24/20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8DF62-2888-664D-8B2E-F25C77C8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C06E9-2C98-7E4B-9229-6C54FB6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77DA-A77C-1547-8F9D-BC9F50DCB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0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C62CA-E300-534A-AA71-178C64C07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E8742-0D2F-9141-BEC8-BBAB0FECCD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3C3C1-0BAC-AB49-B812-0CE4393F9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78D9B-54D1-BE4A-B574-F16C4B215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9997-A210-C14F-9AB1-236A38635B8A}" type="datetimeFigureOut">
              <a:rPr lang="en-US" smtClean="0"/>
              <a:t>4/24/20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D349B-761E-2A4C-935D-652FD7433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16B34-FF8F-EF49-904E-F8D68D2D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77DA-A77C-1547-8F9D-BC9F50DCB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8E3E-2E09-BB4E-9E30-3CBA20A3E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E97FF-D087-1845-A32B-C9A212E8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4AE4B-ECD0-764F-9300-A22727687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8F03BD-B21F-7241-BA08-B8B82FC1F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BCB115-62CE-E84B-A661-B8BC7E3180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1631D2-6D12-0345-9CD3-32447D8E5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9997-A210-C14F-9AB1-236A38635B8A}" type="datetimeFigureOut">
              <a:rPr lang="en-US" smtClean="0"/>
              <a:t>4/24/20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0768B7-F115-3F4E-AD06-401B411A4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A06D79-24C3-FF44-BD00-50F18266F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77DA-A77C-1547-8F9D-BC9F50DCB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4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9D05-5A06-664A-8DFC-BCFA29F9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28154-5752-4442-8C9A-6AAC4B28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9997-A210-C14F-9AB1-236A38635B8A}" type="datetimeFigureOut">
              <a:rPr lang="en-US" smtClean="0"/>
              <a:t>4/24/20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3C80F-8F00-E54C-A951-79FA07DA1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3E853-331F-B042-A89A-AE107F89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77DA-A77C-1547-8F9D-BC9F50DCB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1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50A395-9BF1-7C4C-909F-A7211336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9997-A210-C14F-9AB1-236A38635B8A}" type="datetimeFigureOut">
              <a:rPr lang="en-US" smtClean="0"/>
              <a:t>4/24/20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76E479-9604-3041-AAAE-3ACCF469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B8C5D-F5DB-314A-9D60-D99F38AA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77DA-A77C-1547-8F9D-BC9F50DCB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7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437B-016F-1C49-9CF9-9528FC68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86673-3291-4144-983F-B5807B8A9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D9796-4477-0C4E-9E50-F160CBD34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D10AE-3577-6949-98EC-03084FEC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9997-A210-C14F-9AB1-236A38635B8A}" type="datetimeFigureOut">
              <a:rPr lang="en-US" smtClean="0"/>
              <a:t>4/24/20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4D9DD-8264-FA42-8C59-24B507110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97817-AE9F-2344-979C-FBC13FE0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77DA-A77C-1547-8F9D-BC9F50DCB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9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201FA-6016-DF4C-9ACD-881A7B67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76FCD5-A107-994A-9EF9-6B4976AC1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5EA57-C65A-B94C-853B-E633FD264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F04363-8BBF-A84F-AFDA-42F05AAA5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9997-A210-C14F-9AB1-236A38635B8A}" type="datetimeFigureOut">
              <a:rPr lang="en-US" smtClean="0"/>
              <a:t>4/24/20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76408-5903-C14F-BD43-922C129D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E23D7-BBCF-254D-8E1E-A9986E7C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77DA-A77C-1547-8F9D-BC9F50DCB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0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707D8-6AC8-DF45-984F-BB768E89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C2B62-507B-EE46-97DF-3DA6A9572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D0957-4FCC-2E48-B208-31370A1EE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C9997-A210-C14F-9AB1-236A38635B8A}" type="datetimeFigureOut">
              <a:rPr lang="en-US" smtClean="0"/>
              <a:t>4/24/20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97E3E-6A71-BB40-BDCB-6ECFED780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D0298-F69D-7D42-9E89-8099C9E4C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B77DA-A77C-1547-8F9D-BC9F50DCB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9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B3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002262-24BA-3842-B6A4-0CB562AC5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 Edburg’s Church</a:t>
            </a:r>
            <a:b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Bicester</a:t>
            </a:r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9C9CC75A-2452-E349-B19B-94A9D5579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311" y="961812"/>
            <a:ext cx="6754776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00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inside of a building&#10;&#10;Description automatically generated">
            <a:extLst>
              <a:ext uri="{FF2B5EF4-FFF2-40B4-BE49-F238E27FC236}">
                <a16:creationId xmlns:a16="http://schemas.microsoft.com/office/drawing/2014/main" id="{9D53D603-7754-F342-BF2F-CA55104EB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81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old, sitting, wooden&#10;&#10;Description automatically generated">
            <a:extLst>
              <a:ext uri="{FF2B5EF4-FFF2-40B4-BE49-F238E27FC236}">
                <a16:creationId xmlns:a16="http://schemas.microsoft.com/office/drawing/2014/main" id="{8E08FD90-D9CB-C949-B8B4-59DD91336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C72510-4A27-B040-9F05-2FC5EC0244E0}"/>
              </a:ext>
            </a:extLst>
          </p:cNvPr>
          <p:cNvSpPr txBox="1"/>
          <p:nvPr/>
        </p:nvSpPr>
        <p:spPr>
          <a:xfrm>
            <a:off x="6357937" y="1157289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Rotting floor joist</a:t>
            </a:r>
          </a:p>
        </p:txBody>
      </p:sp>
    </p:spTree>
    <p:extLst>
      <p:ext uri="{BB962C8B-B14F-4D97-AF65-F5344CB8AC3E}">
        <p14:creationId xmlns:p14="http://schemas.microsoft.com/office/powerpoint/2010/main" val="206418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ld, man, sitting&#10;&#10;Description automatically generated">
            <a:extLst>
              <a:ext uri="{FF2B5EF4-FFF2-40B4-BE49-F238E27FC236}">
                <a16:creationId xmlns:a16="http://schemas.microsoft.com/office/drawing/2014/main" id="{42F58563-2B3B-3746-A143-4C07486F1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41435" y="441434"/>
            <a:ext cx="6858000" cy="5975131"/>
          </a:xfrm>
          <a:prstGeom prst="rect">
            <a:avLst/>
          </a:prstGeom>
        </p:spPr>
      </p:pic>
      <p:pic>
        <p:nvPicPr>
          <p:cNvPr id="4" name="Picture 3" descr="A dirty old room&#10;&#10;Description automatically generated">
            <a:extLst>
              <a:ext uri="{FF2B5EF4-FFF2-40B4-BE49-F238E27FC236}">
                <a16:creationId xmlns:a16="http://schemas.microsoft.com/office/drawing/2014/main" id="{C510FA83-8438-B443-A2D3-E5AB46817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95988" y="661987"/>
            <a:ext cx="6858000" cy="5534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0D4B79-4EBB-D445-BF7E-D19B3DD84697}"/>
              </a:ext>
            </a:extLst>
          </p:cNvPr>
          <p:cNvSpPr txBox="1"/>
          <p:nvPr/>
        </p:nvSpPr>
        <p:spPr>
          <a:xfrm>
            <a:off x="1743074" y="2782668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Pipe for gas lighting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1CAAEA-13A6-A34C-A384-004FAFAABF2F}"/>
              </a:ext>
            </a:extLst>
          </p:cNvPr>
          <p:cNvCxnSpPr>
            <a:cxnSpLocks/>
          </p:cNvCxnSpPr>
          <p:nvPr/>
        </p:nvCxnSpPr>
        <p:spPr>
          <a:xfrm flipH="1">
            <a:off x="2987565" y="3428999"/>
            <a:ext cx="355711" cy="872068"/>
          </a:xfrm>
          <a:prstGeom prst="line">
            <a:avLst/>
          </a:prstGeom>
          <a:ln w="47625">
            <a:solidFill>
              <a:srgbClr val="FFFF00"/>
            </a:solidFill>
            <a:head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76E42F3-D8DA-A245-8C63-1C452566C926}"/>
              </a:ext>
            </a:extLst>
          </p:cNvPr>
          <p:cNvSpPr txBox="1"/>
          <p:nvPr/>
        </p:nvSpPr>
        <p:spPr>
          <a:xfrm>
            <a:off x="8304414" y="5002367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Heating pipes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18905A-99DF-0C46-B10B-BDB16B5E4222}"/>
              </a:ext>
            </a:extLst>
          </p:cNvPr>
          <p:cNvCxnSpPr>
            <a:cxnSpLocks/>
          </p:cNvCxnSpPr>
          <p:nvPr/>
        </p:nvCxnSpPr>
        <p:spPr>
          <a:xfrm>
            <a:off x="8962697" y="4301067"/>
            <a:ext cx="720617" cy="701300"/>
          </a:xfrm>
          <a:prstGeom prst="line">
            <a:avLst/>
          </a:prstGeom>
          <a:ln w="47625">
            <a:solidFill>
              <a:srgbClr val="FFFF00"/>
            </a:solidFill>
            <a:head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345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8608CE17-36E4-344F-B296-FE1DCB60D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49518D-0F34-D047-B597-932215CE6642}"/>
              </a:ext>
            </a:extLst>
          </p:cNvPr>
          <p:cNvSpPr txBox="1"/>
          <p:nvPr/>
        </p:nvSpPr>
        <p:spPr>
          <a:xfrm>
            <a:off x="7034414" y="5154767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Old joists</a:t>
            </a:r>
          </a:p>
        </p:txBody>
      </p:sp>
    </p:spTree>
    <p:extLst>
      <p:ext uri="{BB962C8B-B14F-4D97-AF65-F5344CB8AC3E}">
        <p14:creationId xmlns:p14="http://schemas.microsoft.com/office/powerpoint/2010/main" val="2515808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tool, man&#10;&#10;Description automatically generated">
            <a:extLst>
              <a:ext uri="{FF2B5EF4-FFF2-40B4-BE49-F238E27FC236}">
                <a16:creationId xmlns:a16="http://schemas.microsoft.com/office/drawing/2014/main" id="{16A61B17-2680-DF4C-A332-4189B02B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77066" y="-1862667"/>
            <a:ext cx="6858000" cy="10583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1488A6-03EF-9B45-AAEB-AE68ABED3222}"/>
              </a:ext>
            </a:extLst>
          </p:cNvPr>
          <p:cNvSpPr txBox="1"/>
          <p:nvPr/>
        </p:nvSpPr>
        <p:spPr>
          <a:xfrm>
            <a:off x="2152650" y="5679700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Rotten joist !!</a:t>
            </a:r>
          </a:p>
        </p:txBody>
      </p:sp>
    </p:spTree>
    <p:extLst>
      <p:ext uri="{BB962C8B-B14F-4D97-AF65-F5344CB8AC3E}">
        <p14:creationId xmlns:p14="http://schemas.microsoft.com/office/powerpoint/2010/main" val="264811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nch, sitting, small, food&#10;&#10;Description automatically generated">
            <a:extLst>
              <a:ext uri="{FF2B5EF4-FFF2-40B4-BE49-F238E27FC236}">
                <a16:creationId xmlns:a16="http://schemas.microsoft.com/office/drawing/2014/main" id="{C9DE9797-5D83-0646-B9F5-E429D0F26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154B27-3E94-1C49-8384-73C3E1ABDC1B}"/>
              </a:ext>
            </a:extLst>
          </p:cNvPr>
          <p:cNvSpPr txBox="1"/>
          <p:nvPr/>
        </p:nvSpPr>
        <p:spPr>
          <a:xfrm>
            <a:off x="3241347" y="4833033"/>
            <a:ext cx="3943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Foundation stones from 1120AD Church</a:t>
            </a:r>
          </a:p>
        </p:txBody>
      </p:sp>
    </p:spTree>
    <p:extLst>
      <p:ext uri="{BB962C8B-B14F-4D97-AF65-F5344CB8AC3E}">
        <p14:creationId xmlns:p14="http://schemas.microsoft.com/office/powerpoint/2010/main" val="1467898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one wall&#10;&#10;Description automatically generated">
            <a:extLst>
              <a:ext uri="{FF2B5EF4-FFF2-40B4-BE49-F238E27FC236}">
                <a16:creationId xmlns:a16="http://schemas.microsoft.com/office/drawing/2014/main" id="{78B1A6A1-AB1C-3B42-A242-D3409E701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48153" y="-1072056"/>
            <a:ext cx="6858000" cy="9002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5A4021-59D6-0541-BE72-097DD6E1B51B}"/>
              </a:ext>
            </a:extLst>
          </p:cNvPr>
          <p:cNvSpPr txBox="1"/>
          <p:nvPr/>
        </p:nvSpPr>
        <p:spPr>
          <a:xfrm>
            <a:off x="3241347" y="4833033"/>
            <a:ext cx="3943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Foundation stones from 1120AD Church</a:t>
            </a:r>
          </a:p>
        </p:txBody>
      </p:sp>
    </p:spTree>
    <p:extLst>
      <p:ext uri="{BB962C8B-B14F-4D97-AF65-F5344CB8AC3E}">
        <p14:creationId xmlns:p14="http://schemas.microsoft.com/office/powerpoint/2010/main" val="1131851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B68225A3-D68A-314B-8EDA-68F51BB50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42925" y="542925"/>
            <a:ext cx="6858000" cy="5772150"/>
          </a:xfrm>
          <a:prstGeom prst="rect">
            <a:avLst/>
          </a:prstGeom>
        </p:spPr>
      </p:pic>
      <p:pic>
        <p:nvPicPr>
          <p:cNvPr id="5" name="Picture 4" descr="A picture containing building, table, sitting, food&#10;&#10;Description automatically generated">
            <a:extLst>
              <a:ext uri="{FF2B5EF4-FFF2-40B4-BE49-F238E27FC236}">
                <a16:creationId xmlns:a16="http://schemas.microsoft.com/office/drawing/2014/main" id="{694A42B0-46FA-8642-A7D3-4E3F0303F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95988" y="661987"/>
            <a:ext cx="6858000" cy="5534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C43404-B091-6549-83FF-696243449791}"/>
              </a:ext>
            </a:extLst>
          </p:cNvPr>
          <p:cNvSpPr txBox="1"/>
          <p:nvPr/>
        </p:nvSpPr>
        <p:spPr>
          <a:xfrm>
            <a:off x="1260147" y="345700"/>
            <a:ext cx="3943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Channel as part of a very early warm air heating systems</a:t>
            </a:r>
          </a:p>
        </p:txBody>
      </p:sp>
    </p:spTree>
    <p:extLst>
      <p:ext uri="{BB962C8B-B14F-4D97-AF65-F5344CB8AC3E}">
        <p14:creationId xmlns:p14="http://schemas.microsoft.com/office/powerpoint/2010/main" val="2757933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building, sitting, food&#10;&#10;Description automatically generated">
            <a:extLst>
              <a:ext uri="{FF2B5EF4-FFF2-40B4-BE49-F238E27FC236}">
                <a16:creationId xmlns:a16="http://schemas.microsoft.com/office/drawing/2014/main" id="{9D53AF11-71E6-4E4F-9980-A680856C8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9" t="19470" r="23960" b="21698"/>
          <a:stretch/>
        </p:blipFill>
        <p:spPr>
          <a:xfrm rot="5400000">
            <a:off x="-517415" y="806888"/>
            <a:ext cx="6706656" cy="5395567"/>
          </a:xfrm>
          <a:prstGeom prst="rect">
            <a:avLst/>
          </a:prstGeom>
        </p:spPr>
      </p:pic>
      <p:pic>
        <p:nvPicPr>
          <p:cNvPr id="3" name="Picture 2" descr="A picture containing indoor, building, sitting, food&#10;&#10;Description automatically generated">
            <a:extLst>
              <a:ext uri="{FF2B5EF4-FFF2-40B4-BE49-F238E27FC236}">
                <a16:creationId xmlns:a16="http://schemas.microsoft.com/office/drawing/2014/main" id="{B2AE3EAE-28D5-6D43-80AC-033285A71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59" t="29390" r="40526" b="43918"/>
          <a:stretch/>
        </p:blipFill>
        <p:spPr>
          <a:xfrm rot="5400000">
            <a:off x="5555608" y="540391"/>
            <a:ext cx="6856217" cy="5775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D0FB04-AC4C-8347-937C-9B28FBAD1362}"/>
              </a:ext>
            </a:extLst>
          </p:cNvPr>
          <p:cNvSpPr txBox="1"/>
          <p:nvPr/>
        </p:nvSpPr>
        <p:spPr>
          <a:xfrm>
            <a:off x="667480" y="904500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Stone with silver plaque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90070-0822-7C4D-BD45-71ED900AF57A}"/>
              </a:ext>
            </a:extLst>
          </p:cNvPr>
          <p:cNvSpPr txBox="1"/>
          <p:nvPr/>
        </p:nvSpPr>
        <p:spPr>
          <a:xfrm>
            <a:off x="6865080" y="4240367"/>
            <a:ext cx="3943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Robert Smith: died 7</a:t>
            </a:r>
            <a:r>
              <a:rPr lang="en-US" sz="3600" b="1" baseline="30000" dirty="0">
                <a:solidFill>
                  <a:srgbClr val="FFFF00"/>
                </a:solidFill>
              </a:rPr>
              <a:t>th</a:t>
            </a:r>
            <a:r>
              <a:rPr lang="en-US" sz="3600" b="1" dirty="0">
                <a:solidFill>
                  <a:srgbClr val="FFFF00"/>
                </a:solidFill>
              </a:rPr>
              <a:t> Feb 1837 aged 22yrs</a:t>
            </a:r>
          </a:p>
        </p:txBody>
      </p:sp>
    </p:spTree>
    <p:extLst>
      <p:ext uri="{BB962C8B-B14F-4D97-AF65-F5344CB8AC3E}">
        <p14:creationId xmlns:p14="http://schemas.microsoft.com/office/powerpoint/2010/main" val="1142719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food, table, cake&#10;&#10;Description automatically generated">
            <a:extLst>
              <a:ext uri="{FF2B5EF4-FFF2-40B4-BE49-F238E27FC236}">
                <a16:creationId xmlns:a16="http://schemas.microsoft.com/office/drawing/2014/main" id="{301A7AFA-D682-8844-8E9F-A62FFEEFF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0" t="10071" r="27649" b="26566"/>
          <a:stretch/>
        </p:blipFill>
        <p:spPr>
          <a:xfrm>
            <a:off x="700087" y="111049"/>
            <a:ext cx="9558338" cy="66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5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kitchen, sitting&#10;&#10;Description automatically generated">
            <a:extLst>
              <a:ext uri="{FF2B5EF4-FFF2-40B4-BE49-F238E27FC236}">
                <a16:creationId xmlns:a16="http://schemas.microsoft.com/office/drawing/2014/main" id="{8DA652CD-53CC-1B49-8CF7-F8FAD41B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66981" y="-312246"/>
            <a:ext cx="6870263" cy="74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99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building, large, table&#10;&#10;Description automatically generated">
            <a:extLst>
              <a:ext uri="{FF2B5EF4-FFF2-40B4-BE49-F238E27FC236}">
                <a16:creationId xmlns:a16="http://schemas.microsoft.com/office/drawing/2014/main" id="{A7B3FBB8-5833-584F-AFDE-10B05C8F7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9" r="17135" b="50000"/>
          <a:stretch/>
        </p:blipFill>
        <p:spPr>
          <a:xfrm>
            <a:off x="2471737" y="87642"/>
            <a:ext cx="8715375" cy="6682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0C8335-AAAF-1D43-B984-B0B1118A3CBB}"/>
              </a:ext>
            </a:extLst>
          </p:cNvPr>
          <p:cNvSpPr txBox="1"/>
          <p:nvPr/>
        </p:nvSpPr>
        <p:spPr>
          <a:xfrm>
            <a:off x="2471737" y="4765299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Memorial for Robert Smith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EA8D4F-BD47-B94C-BEAD-3921E20F2201}"/>
              </a:ext>
            </a:extLst>
          </p:cNvPr>
          <p:cNvSpPr txBox="1"/>
          <p:nvPr/>
        </p:nvSpPr>
        <p:spPr>
          <a:xfrm>
            <a:off x="2711980" y="292207"/>
            <a:ext cx="70082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Memorial for Robert Smith’s father &amp; mother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Rector of the Church 1800 - 1835</a:t>
            </a:r>
          </a:p>
        </p:txBody>
      </p:sp>
    </p:spTree>
    <p:extLst>
      <p:ext uri="{BB962C8B-B14F-4D97-AF65-F5344CB8AC3E}">
        <p14:creationId xmlns:p14="http://schemas.microsoft.com/office/powerpoint/2010/main" val="2861385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building, sitting&#10;&#10;Description automatically generated">
            <a:extLst>
              <a:ext uri="{FF2B5EF4-FFF2-40B4-BE49-F238E27FC236}">
                <a16:creationId xmlns:a16="http://schemas.microsoft.com/office/drawing/2014/main" id="{E11897E4-9972-A74D-BE01-A405DBF9D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65965C-D2FF-CA48-A470-F7A5CA0DF14D}"/>
              </a:ext>
            </a:extLst>
          </p:cNvPr>
          <p:cNvSpPr txBox="1"/>
          <p:nvPr/>
        </p:nvSpPr>
        <p:spPr>
          <a:xfrm>
            <a:off x="1760537" y="3241299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Radiators moved to south wall</a:t>
            </a:r>
          </a:p>
        </p:txBody>
      </p:sp>
    </p:spTree>
    <p:extLst>
      <p:ext uri="{BB962C8B-B14F-4D97-AF65-F5344CB8AC3E}">
        <p14:creationId xmlns:p14="http://schemas.microsoft.com/office/powerpoint/2010/main" val="3431798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building, table, sitting&#10;&#10;Description automatically generated">
            <a:extLst>
              <a:ext uri="{FF2B5EF4-FFF2-40B4-BE49-F238E27FC236}">
                <a16:creationId xmlns:a16="http://schemas.microsoft.com/office/drawing/2014/main" id="{44DCBFC4-7AEC-B74C-847D-2963455B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57488" y="-1685925"/>
            <a:ext cx="6858000" cy="10229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3AA2F8-F673-A74F-8DEE-E979BEE25614}"/>
              </a:ext>
            </a:extLst>
          </p:cNvPr>
          <p:cNvSpPr txBox="1"/>
          <p:nvPr/>
        </p:nvSpPr>
        <p:spPr>
          <a:xfrm>
            <a:off x="4757737" y="5657671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New floor arrives</a:t>
            </a:r>
          </a:p>
        </p:txBody>
      </p:sp>
    </p:spTree>
    <p:extLst>
      <p:ext uri="{BB962C8B-B14F-4D97-AF65-F5344CB8AC3E}">
        <p14:creationId xmlns:p14="http://schemas.microsoft.com/office/powerpoint/2010/main" val="1606658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room&#10;&#10;Description automatically generated">
            <a:extLst>
              <a:ext uri="{FF2B5EF4-FFF2-40B4-BE49-F238E27FC236}">
                <a16:creationId xmlns:a16="http://schemas.microsoft.com/office/drawing/2014/main" id="{75271214-129C-9644-A0C5-5876F8105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4D67FB-31AC-284E-A789-15BF915F1363}"/>
              </a:ext>
            </a:extLst>
          </p:cNvPr>
          <p:cNvSpPr txBox="1"/>
          <p:nvPr/>
        </p:nvSpPr>
        <p:spPr>
          <a:xfrm>
            <a:off x="2539471" y="5324098"/>
            <a:ext cx="5453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New joists being fitted</a:t>
            </a:r>
          </a:p>
        </p:txBody>
      </p:sp>
    </p:spTree>
    <p:extLst>
      <p:ext uri="{BB962C8B-B14F-4D97-AF65-F5344CB8AC3E}">
        <p14:creationId xmlns:p14="http://schemas.microsoft.com/office/powerpoint/2010/main" val="133379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ence&#10;&#10;Description automatically generated">
            <a:extLst>
              <a:ext uri="{FF2B5EF4-FFF2-40B4-BE49-F238E27FC236}">
                <a16:creationId xmlns:a16="http://schemas.microsoft.com/office/drawing/2014/main" id="{3E98D08B-9FD9-914D-B97D-06464982C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91066" y="491065"/>
            <a:ext cx="6858000" cy="5875868"/>
          </a:xfrm>
          <a:prstGeom prst="rect">
            <a:avLst/>
          </a:prstGeom>
        </p:spPr>
      </p:pic>
      <p:pic>
        <p:nvPicPr>
          <p:cNvPr id="4" name="Picture 3" descr="A picture containing person, building, man, doing&#10;&#10;Description automatically generated">
            <a:extLst>
              <a:ext uri="{FF2B5EF4-FFF2-40B4-BE49-F238E27FC236}">
                <a16:creationId xmlns:a16="http://schemas.microsoft.com/office/drawing/2014/main" id="{C85E9A50-F536-D941-BAA8-D617507FC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25067" y="491066"/>
            <a:ext cx="6858000" cy="5875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B3018-95FC-F047-8863-548596EB4C6E}"/>
              </a:ext>
            </a:extLst>
          </p:cNvPr>
          <p:cNvSpPr txBox="1"/>
          <p:nvPr/>
        </p:nvSpPr>
        <p:spPr>
          <a:xfrm>
            <a:off x="6316133" y="5877804"/>
            <a:ext cx="4995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New floor going down</a:t>
            </a:r>
          </a:p>
        </p:txBody>
      </p:sp>
    </p:spTree>
    <p:extLst>
      <p:ext uri="{BB962C8B-B14F-4D97-AF65-F5344CB8AC3E}">
        <p14:creationId xmlns:p14="http://schemas.microsoft.com/office/powerpoint/2010/main" val="3907521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inside of a building&#10;&#10;Description automatically generated">
            <a:extLst>
              <a:ext uri="{FF2B5EF4-FFF2-40B4-BE49-F238E27FC236}">
                <a16:creationId xmlns:a16="http://schemas.microsoft.com/office/drawing/2014/main" id="{C0B76B58-95DA-714B-8F1E-6177ADD2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18933" y="-304800"/>
            <a:ext cx="68580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34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4B804E8C-302F-D749-AD4F-910E931E4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40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floor, living, building&#10;&#10;Description automatically generated">
            <a:extLst>
              <a:ext uri="{FF2B5EF4-FFF2-40B4-BE49-F238E27FC236}">
                <a16:creationId xmlns:a16="http://schemas.microsoft.com/office/drawing/2014/main" id="{C51F2E28-024C-044F-AFE0-B48273D82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0"/>
            <a:ext cx="51435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277351-BD40-9548-9B92-2DE9E8FE2AA5}"/>
              </a:ext>
            </a:extLst>
          </p:cNvPr>
          <p:cNvSpPr txBox="1"/>
          <p:nvPr/>
        </p:nvSpPr>
        <p:spPr>
          <a:xfrm>
            <a:off x="6229350" y="957263"/>
            <a:ext cx="4400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Sanding the floor – look at the difference on the old part!</a:t>
            </a:r>
          </a:p>
        </p:txBody>
      </p:sp>
    </p:spTree>
    <p:extLst>
      <p:ext uri="{BB962C8B-B14F-4D97-AF65-F5344CB8AC3E}">
        <p14:creationId xmlns:p14="http://schemas.microsoft.com/office/powerpoint/2010/main" val="3258514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with a wooden floor&#10;&#10;Description automatically generated">
            <a:extLst>
              <a:ext uri="{FF2B5EF4-FFF2-40B4-BE49-F238E27FC236}">
                <a16:creationId xmlns:a16="http://schemas.microsoft.com/office/drawing/2014/main" id="{D0104057-E167-064F-81B3-2B9302645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6026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C23C5B-989B-884B-8E12-7E9E7D8A78D4}"/>
              </a:ext>
            </a:extLst>
          </p:cNvPr>
          <p:cNvSpPr txBox="1"/>
          <p:nvPr/>
        </p:nvSpPr>
        <p:spPr>
          <a:xfrm>
            <a:off x="8214783" y="804863"/>
            <a:ext cx="377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Staining the floor – took 3.5 hours </a:t>
            </a:r>
          </a:p>
        </p:txBody>
      </p:sp>
    </p:spTree>
    <p:extLst>
      <p:ext uri="{BB962C8B-B14F-4D97-AF65-F5344CB8AC3E}">
        <p14:creationId xmlns:p14="http://schemas.microsoft.com/office/powerpoint/2010/main" val="3652204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fireplace&#10;&#10;Description automatically generated">
            <a:extLst>
              <a:ext uri="{FF2B5EF4-FFF2-40B4-BE49-F238E27FC236}">
                <a16:creationId xmlns:a16="http://schemas.microsoft.com/office/drawing/2014/main" id="{8AA45121-9C49-8A47-9EAF-EE4936268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25" b="111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42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bench&#10;&#10;Description automatically generated">
            <a:extLst>
              <a:ext uri="{FF2B5EF4-FFF2-40B4-BE49-F238E27FC236}">
                <a16:creationId xmlns:a16="http://schemas.microsoft.com/office/drawing/2014/main" id="{D2E4F650-040A-7943-8878-EF393F6E8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801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0EBBA2-9EF8-3042-A45C-A4CB65310B8E}"/>
              </a:ext>
            </a:extLst>
          </p:cNvPr>
          <p:cNvSpPr txBox="1"/>
          <p:nvPr/>
        </p:nvSpPr>
        <p:spPr>
          <a:xfrm>
            <a:off x="828675" y="5700714"/>
            <a:ext cx="489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Damaged pew and floor</a:t>
            </a:r>
          </a:p>
        </p:txBody>
      </p:sp>
    </p:spTree>
    <p:extLst>
      <p:ext uri="{BB962C8B-B14F-4D97-AF65-F5344CB8AC3E}">
        <p14:creationId xmlns:p14="http://schemas.microsoft.com/office/powerpoint/2010/main" val="1458424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person, man, table&#10;&#10;Description automatically generated">
            <a:extLst>
              <a:ext uri="{FF2B5EF4-FFF2-40B4-BE49-F238E27FC236}">
                <a16:creationId xmlns:a16="http://schemas.microsoft.com/office/drawing/2014/main" id="{21CB78EE-23B4-D044-9904-9CCFB1DF4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668EBE-09D7-E242-BF45-DC8624ADAE7B}"/>
              </a:ext>
            </a:extLst>
          </p:cNvPr>
          <p:cNvSpPr txBox="1"/>
          <p:nvPr/>
        </p:nvSpPr>
        <p:spPr>
          <a:xfrm>
            <a:off x="-317502" y="938365"/>
            <a:ext cx="3943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Floorboards replaced in choir pews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BB6177-0747-3541-A6C0-46AA9D97E75B}"/>
              </a:ext>
            </a:extLst>
          </p:cNvPr>
          <p:cNvCxnSpPr/>
          <p:nvPr/>
        </p:nvCxnSpPr>
        <p:spPr>
          <a:xfrm>
            <a:off x="2590800" y="2692691"/>
            <a:ext cx="2590800" cy="1252776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212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uilding, wooden, table&#10;&#10;Description automatically generated">
            <a:extLst>
              <a:ext uri="{FF2B5EF4-FFF2-40B4-BE49-F238E27FC236}">
                <a16:creationId xmlns:a16="http://schemas.microsoft.com/office/drawing/2014/main" id="{E7133E5D-3C92-CB4F-8AFB-29E1F058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14287"/>
            <a:ext cx="6815138" cy="6858000"/>
          </a:xfrm>
          <a:prstGeom prst="rect">
            <a:avLst/>
          </a:prstGeom>
        </p:spPr>
      </p:pic>
      <p:pic>
        <p:nvPicPr>
          <p:cNvPr id="5" name="Picture 4" descr="A wooden ramp&#10;&#10;Description automatically generated">
            <a:extLst>
              <a:ext uri="{FF2B5EF4-FFF2-40B4-BE49-F238E27FC236}">
                <a16:creationId xmlns:a16="http://schemas.microsoft.com/office/drawing/2014/main" id="{895C2F6D-A626-A943-85FB-BA97A0EC3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1250" y="842963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D405F1-B24B-EE4F-B8F0-D3F08EC135F6}"/>
              </a:ext>
            </a:extLst>
          </p:cNvPr>
          <p:cNvSpPr txBox="1"/>
          <p:nvPr/>
        </p:nvSpPr>
        <p:spPr>
          <a:xfrm>
            <a:off x="1016794" y="217486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‘New’ seat in choir pews</a:t>
            </a:r>
          </a:p>
        </p:txBody>
      </p:sp>
    </p:spTree>
    <p:extLst>
      <p:ext uri="{BB962C8B-B14F-4D97-AF65-F5344CB8AC3E}">
        <p14:creationId xmlns:p14="http://schemas.microsoft.com/office/powerpoint/2010/main" val="3966437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E555CF-E365-5247-80D3-425869472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438148" y="62507"/>
            <a:ext cx="10748964" cy="673298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C97F57-A4AC-1742-B099-12CA5CA4EDB4}"/>
              </a:ext>
            </a:extLst>
          </p:cNvPr>
          <p:cNvSpPr txBox="1"/>
          <p:nvPr/>
        </p:nvSpPr>
        <p:spPr>
          <a:xfrm>
            <a:off x="2328862" y="3600451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Damaged pew </a:t>
            </a:r>
          </a:p>
        </p:txBody>
      </p:sp>
    </p:spTree>
    <p:extLst>
      <p:ext uri="{BB962C8B-B14F-4D97-AF65-F5344CB8AC3E}">
        <p14:creationId xmlns:p14="http://schemas.microsoft.com/office/powerpoint/2010/main" val="1994075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ooden, indoor, sitting, bench&#10;&#10;Description automatically generated">
            <a:extLst>
              <a:ext uri="{FF2B5EF4-FFF2-40B4-BE49-F238E27FC236}">
                <a16:creationId xmlns:a16="http://schemas.microsoft.com/office/drawing/2014/main" id="{9C70D50A-1EEB-764C-B68E-475D8F716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463800"/>
            <a:ext cx="6858000" cy="1178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EED2D1-D28C-5346-9E62-66E9F8B5E6B5}"/>
              </a:ext>
            </a:extLst>
          </p:cNvPr>
          <p:cNvSpPr txBox="1"/>
          <p:nvPr/>
        </p:nvSpPr>
        <p:spPr>
          <a:xfrm>
            <a:off x="1014412" y="1571626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Pew literally fell apart</a:t>
            </a:r>
          </a:p>
        </p:txBody>
      </p:sp>
    </p:spTree>
    <p:extLst>
      <p:ext uri="{BB962C8B-B14F-4D97-AF65-F5344CB8AC3E}">
        <p14:creationId xmlns:p14="http://schemas.microsoft.com/office/powerpoint/2010/main" val="298736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ooden, building, wood, floor&#10;&#10;Description automatically generated">
            <a:extLst>
              <a:ext uri="{FF2B5EF4-FFF2-40B4-BE49-F238E27FC236}">
                <a16:creationId xmlns:a16="http://schemas.microsoft.com/office/drawing/2014/main" id="{93289BEC-F7D6-D545-B6FA-62822864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E3B4-2701-9949-90FE-9EB78AB480A4}"/>
              </a:ext>
            </a:extLst>
          </p:cNvPr>
          <p:cNvSpPr txBox="1"/>
          <p:nvPr/>
        </p:nvSpPr>
        <p:spPr>
          <a:xfrm>
            <a:off x="1671637" y="4700589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Rotting floorboard</a:t>
            </a:r>
          </a:p>
        </p:txBody>
      </p:sp>
    </p:spTree>
    <p:extLst>
      <p:ext uri="{BB962C8B-B14F-4D97-AF65-F5344CB8AC3E}">
        <p14:creationId xmlns:p14="http://schemas.microsoft.com/office/powerpoint/2010/main" val="41276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floor, sitting, looking&#10;&#10;Description automatically generated">
            <a:extLst>
              <a:ext uri="{FF2B5EF4-FFF2-40B4-BE49-F238E27FC236}">
                <a16:creationId xmlns:a16="http://schemas.microsoft.com/office/drawing/2014/main" id="{4B1F2683-07C3-704C-AB65-ED3C85D93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903" y="0"/>
            <a:ext cx="1260190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106BEE-C6EE-DA40-8927-1EC5C04A1EBB}"/>
              </a:ext>
            </a:extLst>
          </p:cNvPr>
          <p:cNvSpPr txBox="1"/>
          <p:nvPr/>
        </p:nvSpPr>
        <p:spPr>
          <a:xfrm>
            <a:off x="3057525" y="4500564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Rotting floorboard</a:t>
            </a:r>
          </a:p>
        </p:txBody>
      </p:sp>
    </p:spTree>
    <p:extLst>
      <p:ext uri="{BB962C8B-B14F-4D97-AF65-F5344CB8AC3E}">
        <p14:creationId xmlns:p14="http://schemas.microsoft.com/office/powerpoint/2010/main" val="3666923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wooden, floor, bench&#10;&#10;Description automatically generated">
            <a:extLst>
              <a:ext uri="{FF2B5EF4-FFF2-40B4-BE49-F238E27FC236}">
                <a16:creationId xmlns:a16="http://schemas.microsoft.com/office/drawing/2014/main" id="{E1297508-4745-0440-AE49-C8DE88086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38401" y="-1049868"/>
            <a:ext cx="6858000" cy="8957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B91EB8-60BE-A842-856E-8745EAB3714E}"/>
              </a:ext>
            </a:extLst>
          </p:cNvPr>
          <p:cNvSpPr txBox="1"/>
          <p:nvPr/>
        </p:nvSpPr>
        <p:spPr>
          <a:xfrm>
            <a:off x="3257549" y="3700464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Rotting floorboard</a:t>
            </a:r>
          </a:p>
        </p:txBody>
      </p:sp>
    </p:spTree>
    <p:extLst>
      <p:ext uri="{BB962C8B-B14F-4D97-AF65-F5344CB8AC3E}">
        <p14:creationId xmlns:p14="http://schemas.microsoft.com/office/powerpoint/2010/main" val="1788585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F70A31CC-4FF5-804A-B9D5-9873F8405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20890" y="603359"/>
            <a:ext cx="6858000" cy="5651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24580E-37CC-7246-9D80-9F48B42336CF}"/>
              </a:ext>
            </a:extLst>
          </p:cNvPr>
          <p:cNvSpPr txBox="1"/>
          <p:nvPr/>
        </p:nvSpPr>
        <p:spPr>
          <a:xfrm>
            <a:off x="557213" y="2100264"/>
            <a:ext cx="280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Removal of floorboards</a:t>
            </a:r>
          </a:p>
        </p:txBody>
      </p:sp>
    </p:spTree>
    <p:extLst>
      <p:ext uri="{BB962C8B-B14F-4D97-AF65-F5344CB8AC3E}">
        <p14:creationId xmlns:p14="http://schemas.microsoft.com/office/powerpoint/2010/main" val="3722212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138</Words>
  <Application>Microsoft Macintosh PowerPoint</Application>
  <PresentationFormat>Widescreen</PresentationFormat>
  <Paragraphs>29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St Edburg’s Church Bicester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Edburg’s Church Bicester</dc:title>
  <dc:creator>Ian Cribbes</dc:creator>
  <cp:lastModifiedBy>Ian Cribbes</cp:lastModifiedBy>
  <cp:revision>1</cp:revision>
  <dcterms:created xsi:type="dcterms:W3CDTF">2020-04-23T23:04:56Z</dcterms:created>
  <dcterms:modified xsi:type="dcterms:W3CDTF">2020-04-23T23:06:38Z</dcterms:modified>
</cp:coreProperties>
</file>